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9456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Kaniga Bold" panose="020B0604020202020204" charset="-34"/>
      <p:regular r:id="rId8"/>
    </p:embeddedFont>
    <p:embeddedFont>
      <p:font typeface="Prompt Medium" panose="00000600000000000000" pitchFamily="2" charset="-34"/>
      <p:regular r:id="rId9"/>
      <p:italic r:id="rId10"/>
    </p:embeddedFont>
    <p:embeddedFont>
      <p:font typeface="TH SarabunPSK" panose="020B0500040200020003" pitchFamily="34" charset="-34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6" d="100"/>
          <a:sy n="106" d="100"/>
        </p:scale>
        <p:origin x="888" y="-3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svg"/><Relationship Id="rId5" Type="http://schemas.openxmlformats.org/officeDocument/2006/relationships/image" Target="../media/image21.svg"/><Relationship Id="rId15" Type="http://schemas.openxmlformats.org/officeDocument/2006/relationships/image" Target="../media/image23.sv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C1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สี่เหลี่ยมผืนผ้า: มุมมน 50">
            <a:extLst>
              <a:ext uri="{FF2B5EF4-FFF2-40B4-BE49-F238E27FC236}">
                <a16:creationId xmlns:a16="http://schemas.microsoft.com/office/drawing/2014/main" id="{02861083-128D-13B2-5A80-A12C3AE5858D}"/>
              </a:ext>
            </a:extLst>
          </p:cNvPr>
          <p:cNvSpPr/>
          <p:nvPr/>
        </p:nvSpPr>
        <p:spPr>
          <a:xfrm>
            <a:off x="436780" y="158788"/>
            <a:ext cx="2579470" cy="4635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32283" y="6072612"/>
            <a:ext cx="2266626" cy="4220615"/>
            <a:chOff x="0" y="0"/>
            <a:chExt cx="3241040" cy="6035040"/>
          </a:xfrm>
        </p:grpSpPr>
        <p:sp>
          <p:nvSpPr>
            <p:cNvPr id="3" name="Freeform 3"/>
            <p:cNvSpPr/>
            <p:nvPr/>
          </p:nvSpPr>
          <p:spPr>
            <a:xfrm>
              <a:off x="10160" y="12700"/>
              <a:ext cx="3228340" cy="186690"/>
            </a:xfrm>
            <a:custGeom>
              <a:avLst/>
              <a:gdLst/>
              <a:ahLst/>
              <a:cxnLst/>
              <a:rect l="l" t="t" r="r" b="b"/>
              <a:pathLst>
                <a:path w="3228340" h="186690">
                  <a:moveTo>
                    <a:pt x="0" y="186690"/>
                  </a:moveTo>
                  <a:lnTo>
                    <a:pt x="0" y="127000"/>
                  </a:lnTo>
                  <a:cubicBezTo>
                    <a:pt x="0" y="57150"/>
                    <a:pt x="57150" y="0"/>
                    <a:pt x="127000" y="0"/>
                  </a:cubicBezTo>
                  <a:lnTo>
                    <a:pt x="3101340" y="0"/>
                  </a:lnTo>
                  <a:cubicBezTo>
                    <a:pt x="3171190" y="0"/>
                    <a:pt x="3228340" y="57150"/>
                    <a:pt x="3228340" y="127000"/>
                  </a:cubicBezTo>
                  <a:lnTo>
                    <a:pt x="3228340" y="186690"/>
                  </a:lnTo>
                  <a:cubicBezTo>
                    <a:pt x="3228340" y="186690"/>
                    <a:pt x="0" y="186690"/>
                    <a:pt x="0" y="186690"/>
                  </a:cubicBezTo>
                  <a:close/>
                </a:path>
              </a:pathLst>
            </a:custGeom>
            <a:solidFill>
              <a:srgbClr val="ED5B2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93040"/>
              <a:ext cx="3228340" cy="5835650"/>
            </a:xfrm>
            <a:custGeom>
              <a:avLst/>
              <a:gdLst/>
              <a:ahLst/>
              <a:cxnLst/>
              <a:rect l="l" t="t" r="r" b="b"/>
              <a:pathLst>
                <a:path w="3228340" h="5835650">
                  <a:moveTo>
                    <a:pt x="3101340" y="5835650"/>
                  </a:moveTo>
                  <a:lnTo>
                    <a:pt x="127000" y="5835650"/>
                  </a:lnTo>
                  <a:cubicBezTo>
                    <a:pt x="57150" y="5835650"/>
                    <a:pt x="0" y="5778500"/>
                    <a:pt x="0" y="5708650"/>
                  </a:cubicBezTo>
                  <a:lnTo>
                    <a:pt x="0" y="0"/>
                  </a:lnTo>
                  <a:lnTo>
                    <a:pt x="3228340" y="0"/>
                  </a:lnTo>
                  <a:lnTo>
                    <a:pt x="3228340" y="5708650"/>
                  </a:lnTo>
                  <a:cubicBezTo>
                    <a:pt x="3228340" y="5779770"/>
                    <a:pt x="3171190" y="5835650"/>
                    <a:pt x="3101340" y="5835650"/>
                  </a:cubicBezTo>
                  <a:close/>
                </a:path>
              </a:pathLst>
            </a:custGeom>
            <a:solidFill>
              <a:srgbClr val="F7B9A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241040" cy="6035040"/>
            </a:xfrm>
            <a:custGeom>
              <a:avLst/>
              <a:gdLst/>
              <a:ahLst/>
              <a:cxnLst/>
              <a:rect l="l" t="t" r="r" b="b"/>
              <a:pathLst>
                <a:path w="3241040" h="6035040">
                  <a:moveTo>
                    <a:pt x="3107690" y="0"/>
                  </a:moveTo>
                  <a:lnTo>
                    <a:pt x="133350" y="0"/>
                  </a:lnTo>
                  <a:cubicBezTo>
                    <a:pt x="59690" y="0"/>
                    <a:pt x="0" y="59690"/>
                    <a:pt x="0" y="133350"/>
                  </a:cubicBezTo>
                  <a:lnTo>
                    <a:pt x="0" y="5901690"/>
                  </a:lnTo>
                  <a:cubicBezTo>
                    <a:pt x="0" y="5975350"/>
                    <a:pt x="59690" y="6035040"/>
                    <a:pt x="133350" y="6035040"/>
                  </a:cubicBezTo>
                  <a:lnTo>
                    <a:pt x="3107690" y="6035040"/>
                  </a:lnTo>
                  <a:cubicBezTo>
                    <a:pt x="3181350" y="6035040"/>
                    <a:pt x="3241040" y="5975350"/>
                    <a:pt x="3241040" y="5901690"/>
                  </a:cubicBezTo>
                  <a:lnTo>
                    <a:pt x="3241040" y="133350"/>
                  </a:lnTo>
                  <a:cubicBezTo>
                    <a:pt x="3241040" y="59690"/>
                    <a:pt x="3181350" y="0"/>
                    <a:pt x="3107690" y="0"/>
                  </a:cubicBezTo>
                  <a:close/>
                  <a:moveTo>
                    <a:pt x="133350" y="12700"/>
                  </a:moveTo>
                  <a:lnTo>
                    <a:pt x="3107690" y="12700"/>
                  </a:lnTo>
                  <a:cubicBezTo>
                    <a:pt x="3173730" y="12700"/>
                    <a:pt x="3228340" y="67310"/>
                    <a:pt x="3228340" y="133350"/>
                  </a:cubicBez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33350"/>
                  </a:lnTo>
                  <a:cubicBezTo>
                    <a:pt x="12700" y="67310"/>
                    <a:pt x="67310" y="12700"/>
                    <a:pt x="133350" y="12700"/>
                  </a:cubicBezTo>
                  <a:close/>
                  <a:moveTo>
                    <a:pt x="3107690" y="6022340"/>
                  </a:moveTo>
                  <a:lnTo>
                    <a:pt x="133350" y="6022340"/>
                  </a:lnTo>
                  <a:cubicBezTo>
                    <a:pt x="67310" y="6022340"/>
                    <a:pt x="12700" y="5967730"/>
                    <a:pt x="12700" y="5901690"/>
                  </a:cubicBez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5901690"/>
                  </a:lnTo>
                  <a:cubicBezTo>
                    <a:pt x="3228340" y="5969000"/>
                    <a:pt x="3175000" y="6022340"/>
                    <a:pt x="3107690" y="6022340"/>
                  </a:cubicBez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F7B9A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91820" y="88900"/>
              <a:ext cx="2508250" cy="33020"/>
            </a:xfrm>
            <a:custGeom>
              <a:avLst/>
              <a:gdLst/>
              <a:ahLst/>
              <a:cxnLst/>
              <a:rect l="l" t="t" r="r" b="b"/>
              <a:pathLst>
                <a:path w="2508250" h="3302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55301" y="1809400"/>
            <a:ext cx="4225628" cy="2318100"/>
            <a:chOff x="0" y="0"/>
            <a:chExt cx="5908040" cy="324104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5895340" cy="180340"/>
            </a:xfrm>
            <a:custGeom>
              <a:avLst/>
              <a:gdLst/>
              <a:ahLst/>
              <a:cxnLst/>
              <a:rect l="l" t="t" r="r" b="b"/>
              <a:pathLst>
                <a:path w="5895340" h="180340">
                  <a:moveTo>
                    <a:pt x="0" y="0"/>
                  </a:moveTo>
                  <a:lnTo>
                    <a:pt x="5895340" y="0"/>
                  </a:lnTo>
                  <a:lnTo>
                    <a:pt x="5895340" y="180340"/>
                  </a:lnTo>
                  <a:lnTo>
                    <a:pt x="0" y="180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B9A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350" y="193040"/>
              <a:ext cx="5895340" cy="3041650"/>
            </a:xfrm>
            <a:custGeom>
              <a:avLst/>
              <a:gdLst/>
              <a:ahLst/>
              <a:cxnLst/>
              <a:rect l="l" t="t" r="r" b="b"/>
              <a:pathLst>
                <a:path w="5895340" h="3041650">
                  <a:moveTo>
                    <a:pt x="5895340" y="3041650"/>
                  </a:moveTo>
                  <a:lnTo>
                    <a:pt x="0" y="3041650"/>
                  </a:lnTo>
                  <a:lnTo>
                    <a:pt x="0" y="0"/>
                  </a:lnTo>
                  <a:lnTo>
                    <a:pt x="5895340" y="0"/>
                  </a:lnTo>
                  <a:lnTo>
                    <a:pt x="5895340" y="3041650"/>
                  </a:lnTo>
                  <a:close/>
                </a:path>
              </a:pathLst>
            </a:custGeom>
            <a:solidFill>
              <a:srgbClr val="FFCE6D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908040" cy="3241040"/>
            </a:xfrm>
            <a:custGeom>
              <a:avLst/>
              <a:gdLst/>
              <a:ahLst/>
              <a:cxnLst/>
              <a:rect l="l" t="t" r="r" b="b"/>
              <a:pathLst>
                <a:path w="5908040" h="3241040">
                  <a:moveTo>
                    <a:pt x="5908040" y="3241040"/>
                  </a:moveTo>
                  <a:lnTo>
                    <a:pt x="0" y="3241040"/>
                  </a:lnTo>
                  <a:lnTo>
                    <a:pt x="0" y="0"/>
                  </a:lnTo>
                  <a:lnTo>
                    <a:pt x="5908040" y="0"/>
                  </a:lnTo>
                  <a:lnTo>
                    <a:pt x="5908040" y="3241040"/>
                  </a:lnTo>
                  <a:close/>
                  <a:moveTo>
                    <a:pt x="12700" y="3228340"/>
                  </a:moveTo>
                  <a:lnTo>
                    <a:pt x="5895340" y="3228340"/>
                  </a:lnTo>
                  <a:lnTo>
                    <a:pt x="5895340" y="12700"/>
                  </a:lnTo>
                  <a:lnTo>
                    <a:pt x="12700" y="12700"/>
                  </a:lnTo>
                  <a:lnTo>
                    <a:pt x="12700" y="3228340"/>
                  </a:lnTo>
                  <a:close/>
                  <a:moveTo>
                    <a:pt x="5895340" y="186690"/>
                  </a:moveTo>
                  <a:lnTo>
                    <a:pt x="12700" y="186690"/>
                  </a:lnTo>
                  <a:lnTo>
                    <a:pt x="12700" y="199390"/>
                  </a:lnTo>
                  <a:lnTo>
                    <a:pt x="5895340" y="199390"/>
                  </a:lnTo>
                  <a:lnTo>
                    <a:pt x="5895340" y="186690"/>
                  </a:ln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ED5B2D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91820" y="88900"/>
              <a:ext cx="5175250" cy="33020"/>
            </a:xfrm>
            <a:custGeom>
              <a:avLst/>
              <a:gdLst/>
              <a:ahLst/>
              <a:cxnLst/>
              <a:rect l="l" t="t" r="r" b="b"/>
              <a:pathLst>
                <a:path w="5175250" h="33020">
                  <a:moveTo>
                    <a:pt x="5158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5158740" y="0"/>
                  </a:lnTo>
                  <a:cubicBezTo>
                    <a:pt x="5167630" y="0"/>
                    <a:pt x="5175250" y="7620"/>
                    <a:pt x="5175250" y="16510"/>
                  </a:cubicBezTo>
                  <a:lnTo>
                    <a:pt x="5175250" y="16510"/>
                  </a:lnTo>
                  <a:cubicBezTo>
                    <a:pt x="5173980" y="25400"/>
                    <a:pt x="5167630" y="33020"/>
                    <a:pt x="5158740" y="33020"/>
                  </a:cubicBez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28719" y="5852515"/>
            <a:ext cx="4537826" cy="467578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016250" y="6124126"/>
            <a:ext cx="4339891" cy="4327975"/>
            <a:chOff x="0" y="0"/>
            <a:chExt cx="33025655" cy="31051714"/>
          </a:xfrm>
        </p:grpSpPr>
        <p:sp>
          <p:nvSpPr>
            <p:cNvPr id="16" name="Freeform 16"/>
            <p:cNvSpPr/>
            <p:nvPr/>
          </p:nvSpPr>
          <p:spPr>
            <a:xfrm>
              <a:off x="72390" y="72390"/>
              <a:ext cx="32880876" cy="30906935"/>
            </a:xfrm>
            <a:custGeom>
              <a:avLst/>
              <a:gdLst/>
              <a:ahLst/>
              <a:cxnLst/>
              <a:rect l="l" t="t" r="r" b="b"/>
              <a:pathLst>
                <a:path w="32880876" h="30906935">
                  <a:moveTo>
                    <a:pt x="0" y="0"/>
                  </a:moveTo>
                  <a:lnTo>
                    <a:pt x="32880876" y="0"/>
                  </a:lnTo>
                  <a:lnTo>
                    <a:pt x="32880876" y="30906935"/>
                  </a:lnTo>
                  <a:lnTo>
                    <a:pt x="0" y="30906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3025655" cy="31051714"/>
            </a:xfrm>
            <a:custGeom>
              <a:avLst/>
              <a:gdLst/>
              <a:ahLst/>
              <a:cxnLst/>
              <a:rect l="l" t="t" r="r" b="b"/>
              <a:pathLst>
                <a:path w="33025655" h="31051714">
                  <a:moveTo>
                    <a:pt x="32880877" y="30906935"/>
                  </a:moveTo>
                  <a:lnTo>
                    <a:pt x="33025655" y="30906935"/>
                  </a:lnTo>
                  <a:lnTo>
                    <a:pt x="33025655" y="31051714"/>
                  </a:lnTo>
                  <a:lnTo>
                    <a:pt x="32880877" y="31051714"/>
                  </a:lnTo>
                  <a:lnTo>
                    <a:pt x="32880877" y="309069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906935"/>
                  </a:lnTo>
                  <a:lnTo>
                    <a:pt x="0" y="30906935"/>
                  </a:lnTo>
                  <a:lnTo>
                    <a:pt x="0" y="144780"/>
                  </a:lnTo>
                  <a:close/>
                  <a:moveTo>
                    <a:pt x="0" y="30906935"/>
                  </a:moveTo>
                  <a:lnTo>
                    <a:pt x="144780" y="30906935"/>
                  </a:lnTo>
                  <a:lnTo>
                    <a:pt x="144780" y="31051714"/>
                  </a:lnTo>
                  <a:lnTo>
                    <a:pt x="0" y="31051714"/>
                  </a:lnTo>
                  <a:lnTo>
                    <a:pt x="0" y="30906935"/>
                  </a:lnTo>
                  <a:close/>
                  <a:moveTo>
                    <a:pt x="32880877" y="144780"/>
                  </a:moveTo>
                  <a:lnTo>
                    <a:pt x="33025655" y="144780"/>
                  </a:lnTo>
                  <a:lnTo>
                    <a:pt x="33025655" y="30906935"/>
                  </a:lnTo>
                  <a:lnTo>
                    <a:pt x="32880877" y="30906935"/>
                  </a:lnTo>
                  <a:lnTo>
                    <a:pt x="32880877" y="144780"/>
                  </a:lnTo>
                  <a:close/>
                  <a:moveTo>
                    <a:pt x="144780" y="30906935"/>
                  </a:moveTo>
                  <a:lnTo>
                    <a:pt x="32880877" y="30906935"/>
                  </a:lnTo>
                  <a:lnTo>
                    <a:pt x="32880877" y="31051714"/>
                  </a:lnTo>
                  <a:lnTo>
                    <a:pt x="144780" y="31051714"/>
                  </a:lnTo>
                  <a:lnTo>
                    <a:pt x="144780" y="30906935"/>
                  </a:lnTo>
                  <a:close/>
                  <a:moveTo>
                    <a:pt x="32880877" y="0"/>
                  </a:moveTo>
                  <a:lnTo>
                    <a:pt x="33025655" y="0"/>
                  </a:lnTo>
                  <a:lnTo>
                    <a:pt x="33025655" y="144780"/>
                  </a:lnTo>
                  <a:lnTo>
                    <a:pt x="32880877" y="144780"/>
                  </a:lnTo>
                  <a:lnTo>
                    <a:pt x="3288087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2880877" y="0"/>
                  </a:lnTo>
                  <a:lnTo>
                    <a:pt x="3288087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5003100" y="1794370"/>
            <a:ext cx="2233670" cy="2233670"/>
            <a:chOff x="0" y="0"/>
            <a:chExt cx="3241040" cy="3241040"/>
          </a:xfrm>
        </p:grpSpPr>
        <p:sp>
          <p:nvSpPr>
            <p:cNvPr id="19" name="Freeform 19"/>
            <p:cNvSpPr/>
            <p:nvPr/>
          </p:nvSpPr>
          <p:spPr>
            <a:xfrm>
              <a:off x="6350" y="6350"/>
              <a:ext cx="3228340" cy="180340"/>
            </a:xfrm>
            <a:custGeom>
              <a:avLst/>
              <a:gdLst/>
              <a:ahLst/>
              <a:cxnLst/>
              <a:rect l="l" t="t" r="r" b="b"/>
              <a:pathLst>
                <a:path w="3228340" h="180340">
                  <a:moveTo>
                    <a:pt x="0" y="0"/>
                  </a:moveTo>
                  <a:lnTo>
                    <a:pt x="3228340" y="0"/>
                  </a:lnTo>
                  <a:lnTo>
                    <a:pt x="3228340" y="180340"/>
                  </a:lnTo>
                  <a:lnTo>
                    <a:pt x="0" y="180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6D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350" y="193040"/>
              <a:ext cx="3228340" cy="3041650"/>
            </a:xfrm>
            <a:custGeom>
              <a:avLst/>
              <a:gdLst/>
              <a:ahLst/>
              <a:cxnLst/>
              <a:rect l="l" t="t" r="r" b="b"/>
              <a:pathLst>
                <a:path w="3228340" h="3041650">
                  <a:moveTo>
                    <a:pt x="3228340" y="3041650"/>
                  </a:moveTo>
                  <a:lnTo>
                    <a:pt x="0" y="3041650"/>
                  </a:lnTo>
                  <a:lnTo>
                    <a:pt x="0" y="0"/>
                  </a:lnTo>
                  <a:lnTo>
                    <a:pt x="3228340" y="0"/>
                  </a:lnTo>
                  <a:lnTo>
                    <a:pt x="3228340" y="3041650"/>
                  </a:lnTo>
                  <a:close/>
                </a:path>
              </a:pathLst>
            </a:custGeom>
            <a:solidFill>
              <a:srgbClr val="F6F6E9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241040" cy="3241040"/>
            </a:xfrm>
            <a:custGeom>
              <a:avLst/>
              <a:gdLst/>
              <a:ahLst/>
              <a:cxnLst/>
              <a:rect l="l" t="t" r="r" b="b"/>
              <a:pathLst>
                <a:path w="3241040" h="3241040">
                  <a:moveTo>
                    <a:pt x="0" y="0"/>
                  </a:moveTo>
                  <a:lnTo>
                    <a:pt x="0" y="3241040"/>
                  </a:lnTo>
                  <a:lnTo>
                    <a:pt x="3241040" y="3241040"/>
                  </a:lnTo>
                  <a:lnTo>
                    <a:pt x="3241040" y="0"/>
                  </a:lnTo>
                  <a:lnTo>
                    <a:pt x="0" y="0"/>
                  </a:lnTo>
                  <a:close/>
                  <a:moveTo>
                    <a:pt x="3228340" y="12700"/>
                  </a:moveTo>
                  <a:lnTo>
                    <a:pt x="3228340" y="186690"/>
                  </a:lnTo>
                  <a:lnTo>
                    <a:pt x="12700" y="186690"/>
                  </a:lnTo>
                  <a:lnTo>
                    <a:pt x="12700" y="12700"/>
                  </a:lnTo>
                  <a:lnTo>
                    <a:pt x="3228340" y="12700"/>
                  </a:lnTo>
                  <a:close/>
                  <a:moveTo>
                    <a:pt x="12700" y="3228340"/>
                  </a:moveTo>
                  <a:lnTo>
                    <a:pt x="12700" y="199390"/>
                  </a:lnTo>
                  <a:lnTo>
                    <a:pt x="3228340" y="199390"/>
                  </a:lnTo>
                  <a:lnTo>
                    <a:pt x="3228340" y="3228340"/>
                  </a:lnTo>
                  <a:lnTo>
                    <a:pt x="12700" y="3228340"/>
                  </a:lnTo>
                  <a:close/>
                </a:path>
              </a:pathLst>
            </a:custGeom>
            <a:solidFill>
              <a:srgbClr val="61A6AB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49860" y="73660"/>
              <a:ext cx="299720" cy="63500"/>
            </a:xfrm>
            <a:custGeom>
              <a:avLst/>
              <a:gdLst/>
              <a:ahLst/>
              <a:cxnLst/>
              <a:rect l="l" t="t" r="r" b="b"/>
              <a:pathLst>
                <a:path w="299720" h="63500">
                  <a:moveTo>
                    <a:pt x="118110" y="0"/>
                  </a:moveTo>
                  <a:lnTo>
                    <a:pt x="181610" y="0"/>
                  </a:lnTo>
                  <a:lnTo>
                    <a:pt x="181610" y="63500"/>
                  </a:lnTo>
                  <a:lnTo>
                    <a:pt x="118110" y="63500"/>
                  </a:lnTo>
                  <a:lnTo>
                    <a:pt x="118110" y="0"/>
                  </a:lnTo>
                  <a:close/>
                  <a:moveTo>
                    <a:pt x="31750" y="0"/>
                  </a:moveTo>
                  <a:cubicBezTo>
                    <a:pt x="49530" y="0"/>
                    <a:pt x="63500" y="13970"/>
                    <a:pt x="63500" y="31750"/>
                  </a:cubicBezTo>
                  <a:cubicBezTo>
                    <a:pt x="63500" y="49530"/>
                    <a:pt x="49530" y="63500"/>
                    <a:pt x="31750" y="63500"/>
                  </a:cubicBezTo>
                  <a:cubicBezTo>
                    <a:pt x="13970" y="63500"/>
                    <a:pt x="0" y="49530"/>
                    <a:pt x="0" y="31750"/>
                  </a:cubicBezTo>
                  <a:cubicBezTo>
                    <a:pt x="0" y="13970"/>
                    <a:pt x="13970" y="0"/>
                    <a:pt x="31750" y="0"/>
                  </a:cubicBezTo>
                  <a:close/>
                  <a:moveTo>
                    <a:pt x="267970" y="0"/>
                  </a:moveTo>
                  <a:lnTo>
                    <a:pt x="236220" y="63500"/>
                  </a:lnTo>
                  <a:lnTo>
                    <a:pt x="299720" y="6350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F7B9A1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591820" y="88900"/>
              <a:ext cx="2508250" cy="33020"/>
            </a:xfrm>
            <a:custGeom>
              <a:avLst/>
              <a:gdLst/>
              <a:ahLst/>
              <a:cxnLst/>
              <a:rect l="l" t="t" r="r" b="b"/>
              <a:pathLst>
                <a:path w="2508250" h="33020">
                  <a:moveTo>
                    <a:pt x="2491740" y="33020"/>
                  </a:moveTo>
                  <a:lnTo>
                    <a:pt x="16510" y="33020"/>
                  </a:lnTo>
                  <a:cubicBezTo>
                    <a:pt x="7620" y="33020"/>
                    <a:pt x="0" y="25400"/>
                    <a:pt x="0" y="16510"/>
                  </a:cubicBezTo>
                  <a:lnTo>
                    <a:pt x="0" y="16510"/>
                  </a:lnTo>
                  <a:cubicBezTo>
                    <a:pt x="0" y="7620"/>
                    <a:pt x="7620" y="0"/>
                    <a:pt x="16510" y="0"/>
                  </a:cubicBezTo>
                  <a:lnTo>
                    <a:pt x="2491740" y="0"/>
                  </a:lnTo>
                  <a:cubicBezTo>
                    <a:pt x="2500630" y="0"/>
                    <a:pt x="2508250" y="7620"/>
                    <a:pt x="2508250" y="16510"/>
                  </a:cubicBezTo>
                  <a:lnTo>
                    <a:pt x="2508250" y="16510"/>
                  </a:lnTo>
                  <a:cubicBezTo>
                    <a:pt x="2506980" y="25400"/>
                    <a:pt x="2500630" y="33020"/>
                    <a:pt x="2491740" y="33020"/>
                  </a:cubicBezTo>
                  <a:close/>
                </a:path>
              </a:pathLst>
            </a:custGeom>
            <a:solidFill>
              <a:srgbClr val="FFCE6D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55664" y="3132940"/>
            <a:ext cx="766446" cy="76644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2283" y="4252663"/>
            <a:ext cx="2749435" cy="158678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32214" y="4252663"/>
            <a:ext cx="2749435" cy="151929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5939" y="4651394"/>
            <a:ext cx="981123" cy="98112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30250" y="4884661"/>
            <a:ext cx="213804" cy="21788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30250" y="5237055"/>
            <a:ext cx="213804" cy="21788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30250" y="5557761"/>
            <a:ext cx="213804" cy="21788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328701" y="4948106"/>
            <a:ext cx="782736" cy="77988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302250" y="165100"/>
            <a:ext cx="2164295" cy="159616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60287" y="5046849"/>
            <a:ext cx="698287" cy="66424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778250" y="3517900"/>
            <a:ext cx="1001481" cy="68846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0" y="9263036"/>
            <a:ext cx="1748426" cy="153642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flipH="1">
            <a:off x="2067602" y="9789304"/>
            <a:ext cx="966023" cy="831987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537088" y="6648756"/>
            <a:ext cx="2063233" cy="2660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สื่อการเรียนรู้</a:t>
            </a:r>
          </a:p>
          <a:p>
            <a:pPr>
              <a:lnSpc>
                <a:spcPts val="1260"/>
              </a:lnSpc>
            </a:pP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ใบกิจกรรมที่ 3 เรื่อง การจัดกลุ่มพืชดอก             </a:t>
            </a:r>
          </a:p>
          <a:p>
            <a:pPr>
              <a:lnSpc>
                <a:spcPts val="1260"/>
              </a:lnSpc>
            </a:pP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แผนภาพลักษณะภายนอกของต้นทานตะวัน</a:t>
            </a:r>
          </a:p>
          <a:p>
            <a:pPr>
              <a:lnSpc>
                <a:spcPts val="1260"/>
              </a:lnSpc>
            </a:pP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แผนภาพลักษณะภายนอกของต้นข้าวโพด</a:t>
            </a:r>
          </a:p>
          <a:p>
            <a:pPr>
              <a:lnSpc>
                <a:spcPts val="1260"/>
              </a:lnSpc>
            </a:pP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4) บัตรภาพพืชดอกชนิดต่างๆ เช่น ทานตะวัน ชบา กล้วยไม้ ข้าวโพด กล้วย เป็นต้น</a:t>
            </a:r>
          </a:p>
          <a:p>
            <a:pPr>
              <a:lnSpc>
                <a:spcPts val="1260"/>
              </a:lnSpc>
            </a:pP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th-TH" sz="1600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260"/>
              </a:lnSpc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แหล่งการเรียนรู้</a:t>
            </a:r>
          </a:p>
          <a:p>
            <a:pPr>
              <a:lnSpc>
                <a:spcPts val="1260"/>
              </a:lnSpc>
            </a:pP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</a:t>
            </a: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ห้องเรียน</a:t>
            </a:r>
          </a:p>
          <a:p>
            <a:pPr>
              <a:lnSpc>
                <a:spcPts val="1260"/>
              </a:lnSpc>
            </a:pP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ห้องสมุด</a:t>
            </a:r>
          </a:p>
          <a:p>
            <a:pPr>
              <a:lnSpc>
                <a:spcPts val="1260"/>
              </a:lnSpc>
            </a:pP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</a:t>
            </a: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</a:t>
            </a:r>
          </a:p>
          <a:p>
            <a:pPr>
              <a:lnSpc>
                <a:spcPts val="1260"/>
              </a:lnSpc>
            </a:pPr>
            <a:endParaRPr lang="en-US" sz="900" dirty="0">
              <a:solidFill>
                <a:srgbClr val="291B25"/>
              </a:solidFill>
              <a:latin typeface="Prompt Mediu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33456" y="2333738"/>
            <a:ext cx="3798758" cy="1609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ด้านความรู้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(K)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สังเกตและอธิบายลักษณะภายนอกของพืชดอกได้ </a:t>
            </a:r>
            <a:endParaRPr lang="en-US" sz="1600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</a:pP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ด้านทักษะ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(P) </a:t>
            </a:r>
            <a:endParaRPr lang="th-TH" sz="1600" b="1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จำแนกพืชดอกเป็นพืชใบเลี้ยงเดี่ยวและพืชใบเลี้ยงคู่ โดยใช้ลักษณะภายนอกของพืชเป็นเกณฑ์ </a:t>
            </a:r>
          </a:p>
          <a:p>
            <a:pPr>
              <a:lnSpc>
                <a:spcPts val="1400"/>
              </a:lnSpc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ปฏิบัติกิจกรรมเพื่อเปรียบเทียบลักษณะภายนอกของพืชดอกแต่ละชนิดได้ครบทุกขั้นตอน </a:t>
            </a:r>
          </a:p>
          <a:p>
            <a:pPr>
              <a:lnSpc>
                <a:spcPts val="1400"/>
              </a:lnSpc>
            </a:pP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ด้านเจตคติ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(A)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มีความสนใจในการเรียนรู้และมีความรับผิดชอบต่องานที่ได้รับมอบหมาย </a:t>
            </a:r>
            <a:endParaRPr lang="en-US" sz="1600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</a:pPr>
            <a:endParaRPr lang="en-US" sz="1000" dirty="0">
              <a:solidFill>
                <a:srgbClr val="291B25"/>
              </a:solidFill>
              <a:latin typeface="Prompt Medium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108712" y="6489700"/>
            <a:ext cx="4174738" cy="4227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lnSpc>
                <a:spcPts val="1119"/>
              </a:lnSpc>
            </a:pP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เร้าความสนใจ (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Start : S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ครูกล่าวทักทายนักเรียน</a:t>
            </a: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ทบทวนความรู้เดิมเกี่ยวกับพืชดอกและพืชไม่มีดอกที่ได้เรียนผ่านมา ครูนำเข้าสู่บทเรียนด้วยเกมส์ปรบมือจับผิด จากนั้นครูติดบัตรภาพต้นข้าวโพดและต้นทานตะวันไว้ที่กระดาน และตั้งประเด็นคำถามถามนักเรียนว่า นักเรียนรู้จักต้นข้าวโพดกับต้นทานตะวันหรือไม่ และถามต่อว่า นักเรียนคิดว่าพืช 2 ชนิดนี้ มีลักษณะภายนอกเหมือนกันหรือแตกต่างกันหรือไม่ อย่างไร </a:t>
            </a:r>
          </a:p>
          <a:p>
            <a:pPr algn="thaiDist">
              <a:lnSpc>
                <a:spcPts val="1119"/>
              </a:lnSpc>
            </a:pPr>
            <a:endParaRPr lang="th-TH" sz="1600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ts val="1119"/>
              </a:lnSpc>
            </a:pP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ให้ลงมือทำ (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Action : A)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ครูแบ่งนักเรียนออกเป็นกลุ่ม กลุ่มละ 4-5  คนครูให้สมาชิกแต่ละกลุ่มร่วมกันกำหนดปัญหาและตั้งสมมติฐานก่อน</a:t>
            </a:r>
            <a:r>
              <a:rPr lang="th-TH" sz="1600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 จากนั้นให้สมาชิกแต่ละคนของกลุ่มไปทำกิจกรรมที่ 3 เรื่อง การจัดกลุ่มพืชดอก จากใบกิจกรรมที่ 3 เมื่อทำกิจกรรมเสร็จ ครูให้นักเรียนช่วยกันอภิปรายและหาคำตอบแล้วสรุปผลร่วมกัน  </a:t>
            </a:r>
          </a:p>
          <a:p>
            <a:pPr algn="thaiDist">
              <a:lnSpc>
                <a:spcPts val="1119"/>
              </a:lnSpc>
            </a:pPr>
            <a:endParaRPr lang="en-US" sz="1600" b="1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ts val="1119"/>
              </a:lnSpc>
            </a:pP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นำเสนอผลงาน (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Present : P)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ครูให้แต่ละกลุ่มส่งตัวแทนออกมานำเสนอผล</a:t>
            </a:r>
            <a:r>
              <a:rPr lang="th-TH" sz="1600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3 เรื่อง การจัดกลุ่มพืชดอก ทีละกลุ่ม แล้วร่วมกันอภิปรายจนได้ข้อสรุป</a:t>
            </a:r>
          </a:p>
          <a:p>
            <a:pPr algn="thaiDist">
              <a:lnSpc>
                <a:spcPts val="1119"/>
              </a:lnSpc>
            </a:pPr>
            <a:endParaRPr lang="th-TH" sz="1600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>
              <a:lnSpc>
                <a:spcPts val="1119"/>
              </a:lnSpc>
            </a:pP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ขั้นที่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สานองค์ความรู้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Summarize : S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ครูแบ่งครึ่งบนกระดาน แล้วติดชื่อต้นข้าวโพดไว้ฝั่งซ้าย ติดชื่อต้นทานตะวันไว้ฝั่งขวา จากนั้นแจกบัตรภาพพืชดอกให้นักเรียนแต่ละกลุ่ม แล้วให้นักเรียนตัวแทนกลุ่มผลัดกันออกมาติดบัตรภาพพืชดอกชนิดอื่น ๆ ที่ครูได้แจกไป ที่มีลักษณะภายนอกเหมือนต้นพืชที่ครูได้ติดชื่อไว้บนกระดาน โดยให้เวลา 5 นาที เมื่อหมดเวลาให้ครูตรวจสอบความถูกต้องบนกระดาน จากนั้นสรุปผลและให้คำชมเชยแก่นักเรียนที่ติดบัตรภาพพืชดอกได้ถูกต้อง ครูและนักเรียนร่วมกันสรุปความรู้เกี่ยวกับลักษณะภายนอกของพืชดอก</a:t>
            </a:r>
          </a:p>
          <a:p>
            <a:pPr algn="thaiDist">
              <a:lnSpc>
                <a:spcPts val="1119"/>
              </a:lnSpc>
            </a:pPr>
            <a:r>
              <a:rPr lang="th-TH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(ครูประเมินผลนักเรียน โดยการสังเกตพฤติกรรมการตอบคำถาม พฤติกรรมการทำงานรายบุคคล พฤติกรรมการทำงานกลุ่ม และจากการนำเสนอผล</a:t>
            </a:r>
            <a:r>
              <a:rPr lang="th-TH" sz="1400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กิจกรรมหน้าชั้นเรียน ครูตรวจสอบผล</a:t>
            </a:r>
            <a:r>
              <a:rPr lang="th-TH" sz="1400" dirty="0" err="1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3 เรื่อง การจัดกลุ่มพืชดอก</a:t>
            </a:r>
            <a:r>
              <a:rPr lang="en-US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และเชื่อมโยงเนื้อหากับเรื่องที่จะเรียนในคาบเรียนต่อไป) </a:t>
            </a:r>
          </a:p>
          <a:p>
            <a:pPr>
              <a:lnSpc>
                <a:spcPts val="1119"/>
              </a:lnSpc>
            </a:pPr>
            <a:endParaRPr lang="en-US" sz="799" dirty="0">
              <a:solidFill>
                <a:srgbClr val="291B25"/>
              </a:solidFill>
              <a:latin typeface="Prompt Medium"/>
            </a:endParaRPr>
          </a:p>
          <a:p>
            <a:pPr algn="just">
              <a:lnSpc>
                <a:spcPts val="1119"/>
              </a:lnSpc>
            </a:pPr>
            <a:endParaRPr lang="en-US" sz="799" dirty="0">
              <a:solidFill>
                <a:srgbClr val="291B25"/>
              </a:solidFill>
              <a:latin typeface="Prompt Medium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432283" y="698500"/>
            <a:ext cx="5351630" cy="10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7"/>
              </a:lnSpc>
            </a:pP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หน่วยการเรียนรู้ที่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ชื่อหน่วยการเรียนรู้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ความหลากหลายของสิ่งมีชีวิต</a:t>
            </a:r>
            <a:endParaRPr lang="en-US" sz="1673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2007"/>
              </a:lnSpc>
            </a:pP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ศึกษากลุ่มพืชดอก  </a:t>
            </a: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รหัสวิชา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ว14101  </a:t>
            </a:r>
            <a:r>
              <a:rPr lang="th-TH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เวลา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en-US" sz="1673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ชั่วโมง</a:t>
            </a:r>
            <a:r>
              <a:rPr lang="en-US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ชั้น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ประถมศึกษาปีที่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1673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2007"/>
              </a:lnSpc>
            </a:pP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ภาคเรียนที่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ผู้สอน 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นายศิริวัฒน์ สุนทรงามทวีเลิศ</a:t>
            </a:r>
            <a:r>
              <a:rPr lang="th-TH" sz="1673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 </a:t>
            </a:r>
            <a:r>
              <a:rPr lang="th-TH" sz="1673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1673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73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673" dirty="0">
              <a:solidFill>
                <a:srgbClr val="291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2007"/>
              </a:lnSpc>
            </a:pPr>
            <a:r>
              <a:rPr lang="en-US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กลุ่มสาระการเรียนรู้วิทยาศาสตร์และเทคโนโลยี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โรงเรียนบ้านตรมไพร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73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สพ</a:t>
            </a:r>
            <a:r>
              <a:rPr lang="th-TH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ป.สุรินทร์ เขต </a:t>
            </a:r>
            <a:r>
              <a:rPr lang="en-US" sz="1673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   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07701" y="141499"/>
            <a:ext cx="3170549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98"/>
              </a:lnSpc>
              <a:spcBef>
                <a:spcPct val="0"/>
              </a:spcBef>
            </a:pPr>
            <a:r>
              <a:rPr lang="en-US" sz="2641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แผนการจัดการเรียนรู้ที่</a:t>
            </a:r>
            <a:r>
              <a:rPr lang="en-US" sz="2641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3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08292" y="4915225"/>
            <a:ext cx="1228851" cy="91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มีวินัย</a:t>
            </a:r>
            <a:endParaRPr lang="en-US" sz="1600" b="1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ใฝ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</a:t>
            </a:r>
            <a:r>
              <a:rPr lang="en-US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ยนร</a:t>
            </a:r>
            <a:r>
              <a:rPr lang="th-TH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ู้</a:t>
            </a:r>
            <a:endParaRPr lang="en-US" sz="1600" b="1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spcBef>
                <a:spcPct val="0"/>
              </a:spcBef>
            </a:pPr>
            <a:endParaRPr lang="en-US" sz="1600" b="1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</a:t>
            </a:r>
            <a:r>
              <a:rPr lang="th-TH" sz="1600" b="1" dirty="0" err="1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ุ่ง</a:t>
            </a: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มั่นในการทำงาน</a:t>
            </a:r>
            <a:r>
              <a:rPr lang="en-US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641739" y="4915225"/>
            <a:ext cx="2253976" cy="88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ความสามารถในการสื่อสาร</a:t>
            </a:r>
          </a:p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ความสามารถในการคิด</a:t>
            </a:r>
          </a:p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th-TH" sz="1600" b="1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ทักษะการสังเกต	 </a:t>
            </a:r>
          </a:p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ทักษะการสำรวจค้นหา</a:t>
            </a:r>
          </a:p>
          <a:p>
            <a:pPr marL="0" lvl="0" indent="0" algn="l">
              <a:lnSpc>
                <a:spcPts val="1400"/>
              </a:lnSpc>
              <a:spcBef>
                <a:spcPct val="0"/>
              </a:spcBef>
            </a:pPr>
            <a:endParaRPr lang="en-US" sz="1000" dirty="0">
              <a:solidFill>
                <a:srgbClr val="291B25"/>
              </a:solidFill>
              <a:cs typeface="Prompt Medium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226050" y="2609320"/>
            <a:ext cx="2026363" cy="52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th-TH" sz="1600" dirty="0">
                <a:solidFill>
                  <a:srgbClr val="291B2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พืชดอกจำแนกได้เป็นพืชใบเลี้ยงเดี่ยวและพืชใบเลี้ยงคู่</a:t>
            </a:r>
            <a:endParaRPr lang="en-US" sz="1600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</a:pPr>
            <a:endParaRPr lang="en-US" sz="1000" dirty="0">
              <a:solidFill>
                <a:srgbClr val="291B25"/>
              </a:solidFill>
              <a:cs typeface="Prompt Medium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33456" y="1945127"/>
            <a:ext cx="396495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19"/>
              </a:lnSpc>
              <a:spcBef>
                <a:spcPct val="0"/>
              </a:spcBef>
            </a:pPr>
            <a:r>
              <a:rPr lang="en-US" sz="1799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r>
              <a:rPr lang="en-US" sz="1799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: 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086048" y="2070100"/>
            <a:ext cx="144176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79"/>
              </a:lnSpc>
              <a:spcBef>
                <a:spcPct val="0"/>
              </a:spcBef>
            </a:pPr>
            <a:r>
              <a:rPr lang="en-US" sz="1699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สาระการเรียนรู้</a:t>
            </a:r>
            <a:endParaRPr lang="en-US" sz="1699" b="1" dirty="0">
              <a:solidFill>
                <a:srgbClr val="291B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76781" y="4547254"/>
            <a:ext cx="2239259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คุณลักษณะที่พึงประสงค์</a:t>
            </a:r>
            <a:r>
              <a:rPr lang="en-US" sz="1599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641739" y="4547254"/>
            <a:ext cx="22392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ด้านสมรรถนะสำคัญของผู้เรียน</a:t>
            </a:r>
            <a:r>
              <a:rPr lang="en-US" sz="1599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85856" y="6261100"/>
            <a:ext cx="154459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291B25"/>
                </a:solidFill>
                <a:latin typeface="Kaniga Bold"/>
              </a:rPr>
              <a:t> </a:t>
            </a:r>
            <a:r>
              <a:rPr lang="en-US" sz="1600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สื่อการเรียนรู้</a:t>
            </a:r>
            <a:r>
              <a:rPr lang="en-US" sz="1600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1600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แหล่งเรียนรู้</a:t>
            </a:r>
            <a:r>
              <a:rPr lang="en-US" sz="1600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68650" y="6184900"/>
            <a:ext cx="404082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600" b="1" dirty="0" err="1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กิจกรรมการเรียนรู้</a:t>
            </a:r>
            <a:r>
              <a:rPr lang="th-TH" sz="1600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แบบ </a:t>
            </a:r>
            <a:r>
              <a:rPr lang="en-US" sz="1600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Active Learning 4</a:t>
            </a:r>
            <a:r>
              <a:rPr lang="th-TH" sz="1600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ขั้น ตามโมเดล </a:t>
            </a:r>
            <a:r>
              <a:rPr lang="en-US" sz="1600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PAR-SAPS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>
            <a:extLst>
              <a:ext uri="{FF2B5EF4-FFF2-40B4-BE49-F238E27FC236}">
                <a16:creationId xmlns:a16="http://schemas.microsoft.com/office/drawing/2014/main" id="{B905EDC9-743B-D936-18BE-5B456203C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4050" y="7327900"/>
            <a:ext cx="3822914" cy="2819400"/>
          </a:xfrm>
          <a:prstGeom prst="rect">
            <a:avLst/>
          </a:prstGeom>
        </p:spPr>
      </p:pic>
      <p:pic>
        <p:nvPicPr>
          <p:cNvPr id="3" name="Picture 35">
            <a:extLst>
              <a:ext uri="{FF2B5EF4-FFF2-40B4-BE49-F238E27FC236}">
                <a16:creationId xmlns:a16="http://schemas.microsoft.com/office/drawing/2014/main" id="{0178CDFA-B54A-5AC7-3FE8-7547D7FDE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78250" y="241300"/>
            <a:ext cx="3388921" cy="2978014"/>
          </a:xfrm>
          <a:prstGeom prst="rect">
            <a:avLst/>
          </a:prstGeom>
        </p:spPr>
      </p:pic>
      <p:pic>
        <p:nvPicPr>
          <p:cNvPr id="4" name="Picture 24">
            <a:extLst>
              <a:ext uri="{FF2B5EF4-FFF2-40B4-BE49-F238E27FC236}">
                <a16:creationId xmlns:a16="http://schemas.microsoft.com/office/drawing/2014/main" id="{F92DC171-FD0E-6395-CED8-3C8D8E782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565507" y="5956300"/>
            <a:ext cx="766446" cy="766446"/>
          </a:xfrm>
          <a:prstGeom prst="rect">
            <a:avLst/>
          </a:prstGeom>
        </p:spPr>
      </p:pic>
      <p:pic>
        <p:nvPicPr>
          <p:cNvPr id="5" name="Picture 27">
            <a:extLst>
              <a:ext uri="{FF2B5EF4-FFF2-40B4-BE49-F238E27FC236}">
                <a16:creationId xmlns:a16="http://schemas.microsoft.com/office/drawing/2014/main" id="{9131EAD7-396E-40EF-F990-1C3971C68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41688" y="8901058"/>
            <a:ext cx="981123" cy="981123"/>
          </a:xfrm>
          <a:prstGeom prst="rect">
            <a:avLst/>
          </a:prstGeom>
        </p:spPr>
      </p:pic>
      <p:pic>
        <p:nvPicPr>
          <p:cNvPr id="6" name="Picture 33">
            <a:extLst>
              <a:ext uri="{FF2B5EF4-FFF2-40B4-BE49-F238E27FC236}">
                <a16:creationId xmlns:a16="http://schemas.microsoft.com/office/drawing/2014/main" id="{73BF5DAB-B61D-AD49-8761-93C7567412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57244" y="3612994"/>
            <a:ext cx="698287" cy="664245"/>
          </a:xfrm>
          <a:prstGeom prst="rect">
            <a:avLst/>
          </a:prstGeom>
        </p:spPr>
      </p:pic>
      <p:pic>
        <p:nvPicPr>
          <p:cNvPr id="7" name="Picture 34">
            <a:extLst>
              <a:ext uri="{FF2B5EF4-FFF2-40B4-BE49-F238E27FC236}">
                <a16:creationId xmlns:a16="http://schemas.microsoft.com/office/drawing/2014/main" id="{4B88650A-A89C-F1E0-EF05-612ACE41B8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4050" y="293110"/>
            <a:ext cx="1001481" cy="688468"/>
          </a:xfrm>
          <a:prstGeom prst="rect">
            <a:avLst/>
          </a:prstGeom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8CA94BF5-7D37-38E4-6414-FE2FFD12DA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5714661" y="3861246"/>
            <a:ext cx="966023" cy="831987"/>
          </a:xfrm>
          <a:prstGeom prst="rect">
            <a:avLst/>
          </a:prstGeom>
        </p:spPr>
      </p:pic>
      <p:sp>
        <p:nvSpPr>
          <p:cNvPr id="9" name="TextBox 44">
            <a:extLst>
              <a:ext uri="{FF2B5EF4-FFF2-40B4-BE49-F238E27FC236}">
                <a16:creationId xmlns:a16="http://schemas.microsoft.com/office/drawing/2014/main" id="{F548AC90-C4C2-0589-A0F8-6648BB23CD98}"/>
              </a:ext>
            </a:extLst>
          </p:cNvPr>
          <p:cNvSpPr txBox="1"/>
          <p:nvPr/>
        </p:nvSpPr>
        <p:spPr>
          <a:xfrm>
            <a:off x="2856996" y="4746027"/>
            <a:ext cx="3239935" cy="52758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1400"/>
              </a:lnSpc>
            </a:pPr>
            <a:r>
              <a:rPr lang="th-TH" sz="4800" b="1" dirty="0">
                <a:solidFill>
                  <a:srgbClr val="291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</a:p>
          <a:p>
            <a:pPr>
              <a:lnSpc>
                <a:spcPts val="1400"/>
              </a:lnSpc>
            </a:pPr>
            <a:endParaRPr lang="en-US" sz="4400" b="1" dirty="0">
              <a:solidFill>
                <a:srgbClr val="291B2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1400"/>
              </a:lnSpc>
            </a:pPr>
            <a:endParaRPr lang="en-US" sz="1000" dirty="0">
              <a:solidFill>
                <a:srgbClr val="291B25"/>
              </a:solidFill>
              <a:cs typeface="Promp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483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689</Words>
  <Application>Microsoft Office PowerPoint</Application>
  <PresentationFormat>กำหนดเอง</PresentationFormat>
  <Paragraphs>45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Calibri</vt:lpstr>
      <vt:lpstr>TH SarabunPSK</vt:lpstr>
      <vt:lpstr>Arial</vt:lpstr>
      <vt:lpstr>Prompt Medium</vt:lpstr>
      <vt:lpstr>Kaniga Bold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แผนหน้าเดียว</dc:title>
  <dc:creator>DELL</dc:creator>
  <cp:lastModifiedBy>DELL</cp:lastModifiedBy>
  <cp:revision>16</cp:revision>
  <cp:lastPrinted>2022-08-15T02:42:17Z</cp:lastPrinted>
  <dcterms:created xsi:type="dcterms:W3CDTF">2006-08-16T00:00:00Z</dcterms:created>
  <dcterms:modified xsi:type="dcterms:W3CDTF">2022-08-15T03:13:03Z</dcterms:modified>
  <dc:identifier>DAEuXGpjpuc</dc:identifier>
</cp:coreProperties>
</file>